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1" r:id="rId4"/>
    <p:sldId id="259" r:id="rId5"/>
    <p:sldId id="262" r:id="rId6"/>
    <p:sldId id="269" r:id="rId7"/>
    <p:sldId id="258" r:id="rId8"/>
    <p:sldId id="270" r:id="rId9"/>
    <p:sldId id="267" r:id="rId10"/>
    <p:sldId id="276" r:id="rId11"/>
    <p:sldId id="281" r:id="rId12"/>
    <p:sldId id="271" r:id="rId13"/>
    <p:sldId id="273" r:id="rId14"/>
    <p:sldId id="274" r:id="rId15"/>
    <p:sldId id="275" r:id="rId16"/>
    <p:sldId id="277" r:id="rId17"/>
    <p:sldId id="278" r:id="rId18"/>
    <p:sldId id="268" r:id="rId19"/>
    <p:sldId id="279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EC3C"/>
    <a:srgbClr val="1D3A00"/>
    <a:srgbClr val="6C1A00"/>
    <a:srgbClr val="003296"/>
    <a:srgbClr val="E39A39"/>
    <a:srgbClr val="FFC901"/>
    <a:srgbClr val="FE9202"/>
    <a:srgbClr val="FEA402"/>
    <a:srgbClr val="D68B1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6AD0BE-DE04-4265-8A95-327D5A837049}" v="31" dt="2019-09-14T15:25:22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69059" autoAdjust="0"/>
  </p:normalViewPr>
  <p:slideViewPr>
    <p:cSldViewPr>
      <p:cViewPr varScale="1">
        <p:scale>
          <a:sx n="75" d="100"/>
          <a:sy n="75" d="100"/>
        </p:scale>
        <p:origin x="1680" y="-2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E7DB5-258C-45E3-AB3D-F04BFA4C75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BCE9F-1F4C-415C-A81C-FD3B671037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7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Because of climate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CA" dirty="0"/>
              <a:t>Unpredictable variation in temperature, wind, sun, etc.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CA" dirty="0"/>
              <a:t>Seasons are unpredictable (especially in Quebec)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The human footprint has dramatically affected the pollinators populations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Plants diseases are increasing in frequency as well as in diversity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CA" dirty="0"/>
              <a:t>New plant diseases are discovered every year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CE9F-1F4C-415C-A81C-FD3B67103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89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This will improve the sharing of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As farmers will continuously used their drones, then more data will be collected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The AI will learn and be able to be more accurate </a:t>
            </a:r>
            <a:r>
              <a:rPr lang="en-CA"/>
              <a:t>with different sources of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CE9F-1F4C-415C-A81C-FD3B67103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23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Smallholder farmers are more at risk: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High dependence on agriculture for their livelihoods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Chronic food insecurity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Remote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Lack of access to safety nets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These 450–500 million smallholder farmers  represent 85% of the farmers worldwide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Half of these farmers are situated in hungry countries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we can help these farmers, then we can help reducing poverty &amp; hunger worldwide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Yield loss of more than 50% due to pests &amp; diseases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CE9F-1F4C-415C-A81C-FD3B671037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3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CA" dirty="0"/>
              <a:t>How </a:t>
            </a:r>
            <a:r>
              <a:rPr lang="fr-CA" dirty="0" err="1"/>
              <a:t>this</a:t>
            </a:r>
            <a:r>
              <a:rPr lang="fr-CA" dirty="0"/>
              <a:t> issue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currently</a:t>
            </a:r>
            <a:r>
              <a:rPr lang="fr-CA" dirty="0"/>
              <a:t> </a:t>
            </a:r>
            <a:r>
              <a:rPr lang="fr-CA" dirty="0" err="1"/>
              <a:t>address</a:t>
            </a:r>
            <a:r>
              <a:rPr lang="fr-CA" dirty="0"/>
              <a:t>?</a:t>
            </a: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CE9F-1F4C-415C-A81C-FD3B67103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71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Those chemicals are costly, it raise the price of our food and not all farmers can afford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CE9F-1F4C-415C-A81C-FD3B67103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3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if you can afford them…</a:t>
            </a:r>
            <a:endParaRPr lang="fr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 the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food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 the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soil</a:t>
            </a:r>
            <a:endParaRPr lang="fr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Polluting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groundwater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Altering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distance land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up in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rivers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oceans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pollute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algea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Starve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water bodies of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oxygen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affect the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evolve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vicious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circles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industries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fight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againts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endParaRPr lang="fr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costly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unhealthy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the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environments</a:t>
            </a:r>
            <a:endParaRPr lang="fr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CE9F-1F4C-415C-A81C-FD3B67103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88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Our solution is: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CE9F-1F4C-415C-A81C-FD3B67103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50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With the widespread of smartphone usage: </a:t>
            </a:r>
            <a:r>
              <a:rPr lang="en-US" dirty="0"/>
              <a:t>between 5 and 6 billion smartphones on the globe by 2020.</a:t>
            </a: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The advance HD camera on all smartphones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ScareCrow.AI combine the power of smartphone with the power of image recognition to automatically diagnose disease at early stage so that actions can be taken immediately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CE9F-1F4C-415C-A81C-FD3B67103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1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Further development is needed to train the AI to recognize the leaf &amp; disease with a more real-life picture of the plants (not just the leaf itself).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CE9F-1F4C-415C-A81C-FD3B67103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34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Tomato is the world’s second most cultivated vegetable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CA" dirty="0"/>
              <a:t>171 million tons of </a:t>
            </a:r>
            <a:r>
              <a:rPr lang="fr-CA" dirty="0" err="1"/>
              <a:t>tomatoes</a:t>
            </a:r>
            <a:r>
              <a:rPr lang="fr-CA" dirty="0"/>
              <a:t> are </a:t>
            </a:r>
            <a:r>
              <a:rPr lang="fr-CA" dirty="0" err="1"/>
              <a:t>produced</a:t>
            </a:r>
            <a:r>
              <a:rPr lang="fr-CA" dirty="0"/>
              <a:t> </a:t>
            </a:r>
            <a:r>
              <a:rPr lang="fr-CA" dirty="0" err="1"/>
              <a:t>worldwild</a:t>
            </a:r>
            <a:endParaRPr lang="fr-CA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CA" dirty="0"/>
              <a:t>This </a:t>
            </a:r>
            <a:r>
              <a:rPr lang="fr-CA" dirty="0" err="1"/>
              <a:t>amount</a:t>
            </a:r>
            <a:r>
              <a:rPr lang="fr-CA" dirty="0"/>
              <a:t> to 7 billions EURO of </a:t>
            </a:r>
            <a:r>
              <a:rPr lang="fr-CA" dirty="0" err="1"/>
              <a:t>worldwide</a:t>
            </a:r>
            <a:r>
              <a:rPr lang="fr-CA" dirty="0"/>
              <a:t> exportation of </a:t>
            </a:r>
            <a:r>
              <a:rPr lang="fr-CA" dirty="0" err="1"/>
              <a:t>tomatoes</a:t>
            </a:r>
            <a:endParaRPr lang="fr-CA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Susceptible to more than 200 diseases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CE9F-1F4C-415C-A81C-FD3B671037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2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Take inputs in form of images or videos from drones to gather more dataset to train the AI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CE9F-1F4C-415C-A81C-FD3B67103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5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2245" y="3335275"/>
            <a:ext cx="5650085" cy="76352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2245" y="4098800"/>
            <a:ext cx="5650085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94BFDDFE-69F3-43BE-A2A1-2F14C6AA38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739290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5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81175"/>
            <a:ext cx="610820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044701"/>
            <a:ext cx="6108200" cy="366376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739290"/>
            <a:ext cx="8093365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80" y="194664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80" y="241904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94664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241904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B95DB-58F7-4926-8AF6-ECF7E076F228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9540" y="3335275"/>
            <a:ext cx="5955493" cy="725348"/>
          </a:xfrm>
        </p:spPr>
        <p:txBody>
          <a:bodyPr>
            <a:normAutofit fontScale="90000"/>
          </a:bodyPr>
          <a:lstStyle/>
          <a:p>
            <a:r>
              <a:rPr lang="en-US" dirty="0"/>
              <a:t>Healthy Harvest Made Accessible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9541" y="4098800"/>
            <a:ext cx="5955494" cy="763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Climate Change AI Hackathon 2019</a:t>
            </a:r>
          </a:p>
          <a:p>
            <a:r>
              <a:rPr lang="en-US" dirty="0" err="1"/>
              <a:t>ScareCrow.Ai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34CE1E-2057-4481-9B26-43AD57AFD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069" y="332686"/>
            <a:ext cx="1920236" cy="23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5D1FD2-4F69-4AAA-8CDF-F50CAB92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502815"/>
            <a:ext cx="2440841" cy="244084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2E63250-DFFC-4341-B94A-41F2792A458E}"/>
              </a:ext>
            </a:extLst>
          </p:cNvPr>
          <p:cNvSpPr txBox="1"/>
          <p:nvPr/>
        </p:nvSpPr>
        <p:spPr>
          <a:xfrm>
            <a:off x="601670" y="4026899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Apple - Healthy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184E63-1BC0-499A-AA83-5513E3403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0" y="1502814"/>
            <a:ext cx="2440841" cy="24408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1C547D3-9CB7-4E05-95FB-09ECDE7CFDF7}"/>
              </a:ext>
            </a:extLst>
          </p:cNvPr>
          <p:cNvSpPr txBox="1"/>
          <p:nvPr/>
        </p:nvSpPr>
        <p:spPr>
          <a:xfrm>
            <a:off x="3273912" y="3984196"/>
            <a:ext cx="19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Apple – Apple Scab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464F10C-AE2A-4819-A115-EABC8FD57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78" y="1502814"/>
            <a:ext cx="2481382" cy="24813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D678476-8BD9-4F13-83D9-D355BFBF3D7D}"/>
              </a:ext>
            </a:extLst>
          </p:cNvPr>
          <p:cNvSpPr txBox="1"/>
          <p:nvPr/>
        </p:nvSpPr>
        <p:spPr>
          <a:xfrm>
            <a:off x="6301878" y="3984196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Apple – Black Rot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EC60A-4E81-47C7-858B-548A05F7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AI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325499-CD39-470A-B7EB-25B90CF3A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Train the model</a:t>
            </a:r>
          </a:p>
          <a:p>
            <a:pPr lvl="1"/>
            <a:r>
              <a:rPr lang="en-CA" dirty="0" err="1"/>
              <a:t>fastai.vision</a:t>
            </a:r>
            <a:r>
              <a:rPr lang="en-CA" dirty="0"/>
              <a:t>: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42735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F02301-F768-4387-BE13-C310F1F41B84}"/>
              </a:ext>
            </a:extLst>
          </p:cNvPr>
          <p:cNvSpPr txBox="1">
            <a:spLocks/>
          </p:cNvSpPr>
          <p:nvPr/>
        </p:nvSpPr>
        <p:spPr>
          <a:xfrm>
            <a:off x="601366" y="1502510"/>
            <a:ext cx="8246070" cy="3512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8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EC60A-4E81-47C7-858B-548A05F7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Applications</a:t>
            </a:r>
            <a:endParaRPr lang="fr-CA" dirty="0"/>
          </a:p>
        </p:txBody>
      </p:sp>
      <p:pic>
        <p:nvPicPr>
          <p:cNvPr id="4" name="Image 3" descr="Une image contenant plante&#10;&#10;Description générée automatiquement">
            <a:extLst>
              <a:ext uri="{FF2B5EF4-FFF2-40B4-BE49-F238E27FC236}">
                <a16:creationId xmlns:a16="http://schemas.microsoft.com/office/drawing/2014/main" id="{FB885E18-7791-4E4B-884F-AB51B15BA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09" y="1587839"/>
            <a:ext cx="2748690" cy="27486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194B3F5-87CD-47F9-A2F9-2CE34D94EFD1}"/>
              </a:ext>
            </a:extLst>
          </p:cNvPr>
          <p:cNvSpPr txBox="1"/>
          <p:nvPr/>
        </p:nvSpPr>
        <p:spPr>
          <a:xfrm>
            <a:off x="1574971" y="4373510"/>
            <a:ext cx="198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Tomato - Healthy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7" name="Image 6" descr="&#10;&#10;Description générée automatiquement avec une confiance très faible">
            <a:extLst>
              <a:ext uri="{FF2B5EF4-FFF2-40B4-BE49-F238E27FC236}">
                <a16:creationId xmlns:a16="http://schemas.microsoft.com/office/drawing/2014/main" id="{E5B1CC95-EB42-4BC5-885A-13CD6AA5F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10" y="1587839"/>
            <a:ext cx="2748689" cy="274868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B52240-D29B-4DCC-AA8F-F99CCD7ED9EB}"/>
              </a:ext>
            </a:extLst>
          </p:cNvPr>
          <p:cNvSpPr txBox="1"/>
          <p:nvPr/>
        </p:nvSpPr>
        <p:spPr>
          <a:xfrm>
            <a:off x="5176720" y="4336528"/>
            <a:ext cx="206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Tomato – Leaf Mold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51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EC60A-4E81-47C7-858B-548A05F7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Applications -Tomato Leaf Mold</a:t>
            </a:r>
            <a:endParaRPr lang="fr-CA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3774156-C5EE-48C3-A026-57185A3A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2800969"/>
            <a:ext cx="2598156" cy="1416208"/>
          </a:xfrm>
          <a:prstGeom prst="rect">
            <a:avLst/>
          </a:prstGeom>
        </p:spPr>
      </p:pic>
      <p:pic>
        <p:nvPicPr>
          <p:cNvPr id="16" name="Picture 12" descr="Image result for green arrow image">
            <a:extLst>
              <a:ext uri="{FF2B5EF4-FFF2-40B4-BE49-F238E27FC236}">
                <a16:creationId xmlns:a16="http://schemas.microsoft.com/office/drawing/2014/main" id="{CC6B0E70-036A-49BE-AED5-9990B20C7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89778" l="9778" r="89778">
                        <a14:foregroundMark x1="38667" y1="6222" x2="62222" y2="5778"/>
                        <a14:foregroundMark x1="62222" y1="5778" x2="63556" y2="6222"/>
                        <a14:foregroundMark x1="36000" y1="5778" x2="59556" y2="4889"/>
                        <a14:foregroundMark x1="59556" y1="4889" x2="66222" y2="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32031" y="3306870"/>
            <a:ext cx="323529" cy="40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A1C9012-0087-4266-BEF9-3F04C8B1E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998" y="2800969"/>
            <a:ext cx="2601871" cy="14162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32F6373-73AA-4567-9830-C1B7D6484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157" y="2800969"/>
            <a:ext cx="2442878" cy="1416209"/>
          </a:xfrm>
          <a:prstGeom prst="rect">
            <a:avLst/>
          </a:prstGeom>
        </p:spPr>
      </p:pic>
      <p:pic>
        <p:nvPicPr>
          <p:cNvPr id="19" name="Picture 12" descr="Image result for green arrow image">
            <a:extLst>
              <a:ext uri="{FF2B5EF4-FFF2-40B4-BE49-F238E27FC236}">
                <a16:creationId xmlns:a16="http://schemas.microsoft.com/office/drawing/2014/main" id="{277DF034-7A0A-4708-ACB1-4B9A9E18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89778" l="9778" r="89778">
                        <a14:foregroundMark x1="38667" y1="6222" x2="62222" y2="5778"/>
                        <a14:foregroundMark x1="62222" y1="5778" x2="63556" y2="6222"/>
                        <a14:foregroundMark x1="36000" y1="5778" x2="59556" y2="4889"/>
                        <a14:foregroundMark x1="59556" y1="4889" x2="66222" y2="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09140" y="3306870"/>
            <a:ext cx="323529" cy="40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738900E-5BB5-4E65-AFFD-9E766028262C}"/>
              </a:ext>
            </a:extLst>
          </p:cNvPr>
          <p:cNvSpPr txBox="1"/>
          <p:nvPr/>
        </p:nvSpPr>
        <p:spPr>
          <a:xfrm>
            <a:off x="538154" y="4217177"/>
            <a:ext cx="18089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dirty="0">
                <a:solidFill>
                  <a:schemeClr val="bg1"/>
                </a:solidFill>
              </a:rPr>
              <a:t>Input Image</a:t>
            </a:r>
            <a:endParaRPr lang="fr-CA" sz="2600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0265536-9042-4CB5-97B5-4FF6DC4A2EA0}"/>
              </a:ext>
            </a:extLst>
          </p:cNvPr>
          <p:cNvSpPr txBox="1"/>
          <p:nvPr/>
        </p:nvSpPr>
        <p:spPr>
          <a:xfrm>
            <a:off x="3236331" y="4217176"/>
            <a:ext cx="25212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dirty="0">
                <a:solidFill>
                  <a:schemeClr val="bg1"/>
                </a:solidFill>
              </a:rPr>
              <a:t>Annotated Image</a:t>
            </a:r>
            <a:endParaRPr lang="fr-CA" sz="2600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273B732-A842-4C33-955B-FC49F1795DAA}"/>
              </a:ext>
            </a:extLst>
          </p:cNvPr>
          <p:cNvSpPr txBox="1"/>
          <p:nvPr/>
        </p:nvSpPr>
        <p:spPr>
          <a:xfrm>
            <a:off x="6271049" y="4217175"/>
            <a:ext cx="23845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dirty="0">
                <a:solidFill>
                  <a:schemeClr val="bg1"/>
                </a:solidFill>
              </a:rPr>
              <a:t>Predicted Result</a:t>
            </a:r>
            <a:endParaRPr lang="fr-CA" sz="2600" dirty="0">
              <a:solidFill>
                <a:schemeClr val="bg1"/>
              </a:solidFill>
            </a:endParaRPr>
          </a:p>
        </p:txBody>
      </p:sp>
      <p:pic>
        <p:nvPicPr>
          <p:cNvPr id="16388" name="Picture 4" descr="Image result for tomatoes">
            <a:extLst>
              <a:ext uri="{FF2B5EF4-FFF2-40B4-BE49-F238E27FC236}">
                <a16:creationId xmlns:a16="http://schemas.microsoft.com/office/drawing/2014/main" id="{E9A8127F-2BF1-4D03-B119-227A223A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" y="853899"/>
            <a:ext cx="1797817" cy="12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972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EC60A-4E81-47C7-858B-548A05F7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Applications – Multiple Diseases</a:t>
            </a:r>
            <a:endParaRPr lang="fr-CA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A44A62D-CAAC-480F-A09A-03D470D31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7655" y="1779546"/>
            <a:ext cx="4757011" cy="2915587"/>
          </a:xfrm>
          <a:prstGeom prst="rect">
            <a:avLst/>
          </a:prstGeom>
        </p:spPr>
      </p:pic>
      <p:pic>
        <p:nvPicPr>
          <p:cNvPr id="5" name="Picture 4" descr="Image result for tomatoes">
            <a:extLst>
              <a:ext uri="{FF2B5EF4-FFF2-40B4-BE49-F238E27FC236}">
                <a16:creationId xmlns:a16="http://schemas.microsoft.com/office/drawing/2014/main" id="{A2E8BF94-2D13-478C-B7F9-CF70B496E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" y="853899"/>
            <a:ext cx="1797817" cy="12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03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EC60A-4E81-47C7-858B-548A05F7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Advanced Features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325499-CD39-470A-B7EB-25B90CF3A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Train the model using inputs from drones</a:t>
            </a:r>
            <a:endParaRPr lang="fr-CA" dirty="0"/>
          </a:p>
        </p:txBody>
      </p:sp>
      <p:pic>
        <p:nvPicPr>
          <p:cNvPr id="18434" name="Picture 2" descr="Image result for drone scanning over crop field">
            <a:extLst>
              <a:ext uri="{FF2B5EF4-FFF2-40B4-BE49-F238E27FC236}">
                <a16:creationId xmlns:a16="http://schemas.microsoft.com/office/drawing/2014/main" id="{F2A61662-D00C-4031-8E85-1883340F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0" y="1963100"/>
            <a:ext cx="5191970" cy="29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wireless transmission icon">
            <a:extLst>
              <a:ext uri="{FF2B5EF4-FFF2-40B4-BE49-F238E27FC236}">
                <a16:creationId xmlns:a16="http://schemas.microsoft.com/office/drawing/2014/main" id="{F961703E-9FEA-43A5-9461-C1A2F541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942" y="2511991"/>
            <a:ext cx="911350" cy="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smartphones images without background">
            <a:extLst>
              <a:ext uri="{FF2B5EF4-FFF2-40B4-BE49-F238E27FC236}">
                <a16:creationId xmlns:a16="http://schemas.microsoft.com/office/drawing/2014/main" id="{33B5A6BD-3C40-4647-BDE8-437312AF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8333" l="10000" r="90000">
                        <a14:foregroundMark x1="81667" y1="34000" x2="78000" y2="42667"/>
                        <a14:foregroundMark x1="58000" y1="10667" x2="60667" y2="8333"/>
                        <a14:foregroundMark x1="61333" y1="4667" x2="63333" y2="3000"/>
                        <a14:foregroundMark x1="83667" y1="21000" x2="84000" y2="21000"/>
                        <a14:foregroundMark x1="87000" y1="14000" x2="87333" y2="17667"/>
                        <a14:foregroundMark x1="88333" y1="16000" x2="88333" y2="16000"/>
                        <a14:foregroundMark x1="87333" y1="20000" x2="87333" y2="20000"/>
                        <a14:foregroundMark x1="86333" y1="22000" x2="86333" y2="22000"/>
                        <a14:foregroundMark x1="86000" y1="23333" x2="86000" y2="23333"/>
                        <a14:foregroundMark x1="25333" y1="84000" x2="25000" y2="84333"/>
                        <a14:foregroundMark x1="23221" y1="85667" x2="12667" y2="98333"/>
                        <a14:foregroundMark x1="24333" y1="84333" x2="23221" y2="85667"/>
                        <a14:backgroundMark x1="20667" y1="85667" x2="20667" y2="8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212" y="3067152"/>
            <a:ext cx="1734160" cy="1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9DFE3368-7691-4041-B674-B4000EB8A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621" y="1598428"/>
            <a:ext cx="1470413" cy="93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1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EC60A-4E81-47C7-858B-548A05F7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Advanced Features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325499-CD39-470A-B7EB-25B90CF3A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A platform of images/videos of plants shared by all farmers.</a:t>
            </a:r>
            <a:endParaRPr lang="fr-CA" sz="2400" dirty="0"/>
          </a:p>
        </p:txBody>
      </p:sp>
      <p:pic>
        <p:nvPicPr>
          <p:cNvPr id="20482" name="Picture 2" descr="Related image">
            <a:extLst>
              <a:ext uri="{FF2B5EF4-FFF2-40B4-BE49-F238E27FC236}">
                <a16:creationId xmlns:a16="http://schemas.microsoft.com/office/drawing/2014/main" id="{5D559757-AACA-4A1F-B6B6-DAF68088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35" y="1960930"/>
            <a:ext cx="3970330" cy="297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27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B54C05-8C3F-4984-9CB6-97B5C0F49840}"/>
              </a:ext>
            </a:extLst>
          </p:cNvPr>
          <p:cNvSpPr txBox="1">
            <a:spLocks/>
          </p:cNvSpPr>
          <p:nvPr/>
        </p:nvSpPr>
        <p:spPr>
          <a:xfrm>
            <a:off x="601366" y="1502510"/>
            <a:ext cx="8246070" cy="3512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450–500 million smallholder farmers worldwide</a:t>
            </a:r>
          </a:p>
          <a:p>
            <a:r>
              <a:rPr lang="en-US" dirty="0"/>
              <a:t>50% of hungry people live in those smallholder farms</a:t>
            </a:r>
          </a:p>
          <a:p>
            <a:r>
              <a:rPr lang="en-US" dirty="0"/>
              <a:t>Yield loss of more than 50%</a:t>
            </a:r>
          </a:p>
          <a:p>
            <a:endParaRPr lang="en-US" dirty="0"/>
          </a:p>
        </p:txBody>
      </p:sp>
      <p:pic>
        <p:nvPicPr>
          <p:cNvPr id="11266" name="Picture 2" descr="Picture">
            <a:extLst>
              <a:ext uri="{FF2B5EF4-FFF2-40B4-BE49-F238E27FC236}">
                <a16:creationId xmlns:a16="http://schemas.microsoft.com/office/drawing/2014/main" id="{8207E8A5-7C46-436B-890A-A87D408A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08" y="2551588"/>
            <a:ext cx="2443584" cy="24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82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2D2B1-2ACF-4F4D-A7B4-57457A64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Q&amp;A</a:t>
            </a:r>
            <a:endParaRPr lang="fr-CA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C77CA0-D1A7-468A-8822-F38E059F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712" y="1914115"/>
            <a:ext cx="2290575" cy="284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CC348C-5F52-40D6-87D3-710E92FB6A36}"/>
              </a:ext>
            </a:extLst>
          </p:cNvPr>
          <p:cNvSpPr/>
          <p:nvPr/>
        </p:nvSpPr>
        <p:spPr>
          <a:xfrm>
            <a:off x="3044950" y="1043056"/>
            <a:ext cx="6566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Healthy Harvest Made Accessible!</a:t>
            </a:r>
            <a:endParaRPr lang="fr-CA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764C-438B-4057-9C13-75F52CB87CAA}"/>
              </a:ext>
            </a:extLst>
          </p:cNvPr>
          <p:cNvSpPr/>
          <p:nvPr/>
        </p:nvSpPr>
        <p:spPr>
          <a:xfrm>
            <a:off x="6328107" y="3335275"/>
            <a:ext cx="19851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You!</a:t>
            </a:r>
            <a:endParaRPr lang="fr-C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02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Problematic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feed 7 billion people</a:t>
            </a:r>
          </a:p>
          <a:p>
            <a:r>
              <a:rPr lang="en-US" dirty="0"/>
              <a:t>Threat for food security:</a:t>
            </a:r>
          </a:p>
          <a:p>
            <a:pPr lvl="1"/>
            <a:r>
              <a:rPr lang="en-US" dirty="0"/>
              <a:t>Climate change</a:t>
            </a:r>
          </a:p>
          <a:p>
            <a:pPr lvl="1"/>
            <a:r>
              <a:rPr lang="en-US" dirty="0"/>
              <a:t>Decline in pollinators</a:t>
            </a:r>
          </a:p>
          <a:p>
            <a:pPr lvl="1"/>
            <a:r>
              <a:rPr lang="en-US" dirty="0"/>
              <a:t>Plants diseases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pic>
        <p:nvPicPr>
          <p:cNvPr id="2052" name="Picture 4" descr="How to Create Overpopulation Essay: Simple Steps to Powerful Paper">
            <a:extLst>
              <a:ext uri="{FF2B5EF4-FFF2-40B4-BE49-F238E27FC236}">
                <a16:creationId xmlns:a16="http://schemas.microsoft.com/office/drawing/2014/main" id="{37430B41-78F5-414C-805B-F06F9995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5" y="2113635"/>
            <a:ext cx="4298290" cy="29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Plants Diseases Consequences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B54C05-8C3F-4984-9CB6-97B5C0F49840}"/>
              </a:ext>
            </a:extLst>
          </p:cNvPr>
          <p:cNvSpPr txBox="1">
            <a:spLocks/>
          </p:cNvSpPr>
          <p:nvPr/>
        </p:nvSpPr>
        <p:spPr>
          <a:xfrm>
            <a:off x="601366" y="1502510"/>
            <a:ext cx="8246070" cy="3512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Contaminations &amp; infestation of nearby plants</a:t>
            </a:r>
          </a:p>
          <a:p>
            <a:r>
              <a:rPr lang="en-US" dirty="0"/>
              <a:t>Yield loss</a:t>
            </a:r>
            <a:r>
              <a:rPr lang="en-US" dirty="0">
                <a:sym typeface="Wingdings" panose="05000000000000000000" pitchFamily="2" charset="2"/>
              </a:rPr>
              <a:t> Food insecurity</a:t>
            </a:r>
          </a:p>
          <a:p>
            <a:r>
              <a:rPr lang="en-US" dirty="0">
                <a:sym typeface="Wingdings" panose="05000000000000000000" pitchFamily="2" charset="2"/>
              </a:rPr>
              <a:t>Malnutrition</a:t>
            </a:r>
            <a:endParaRPr lang="en-US" dirty="0"/>
          </a:p>
          <a:p>
            <a:r>
              <a:rPr lang="en-US" dirty="0"/>
              <a:t>Loss of money </a:t>
            </a:r>
            <a:r>
              <a:rPr lang="en-US" dirty="0">
                <a:sym typeface="Wingdings" panose="05000000000000000000" pitchFamily="2" charset="2"/>
              </a:rPr>
              <a:t> Stress</a:t>
            </a:r>
            <a:endParaRPr lang="en-US" dirty="0"/>
          </a:p>
        </p:txBody>
      </p:sp>
      <p:pic>
        <p:nvPicPr>
          <p:cNvPr id="4098" name="Picture 2" descr="Image result for crop disease">
            <a:extLst>
              <a:ext uri="{FF2B5EF4-FFF2-40B4-BE49-F238E27FC236}">
                <a16:creationId xmlns:a16="http://schemas.microsoft.com/office/drawing/2014/main" id="{3F53B229-B59A-4B9F-B73C-3A0A840B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18" y="3793390"/>
            <a:ext cx="1527354" cy="94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D151FB5C-D3F5-4877-9D5C-52F0A9302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51" y="2635754"/>
            <a:ext cx="1534745" cy="204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crop disease">
            <a:extLst>
              <a:ext uri="{FF2B5EF4-FFF2-40B4-BE49-F238E27FC236}">
                <a16:creationId xmlns:a16="http://schemas.microsoft.com/office/drawing/2014/main" id="{F3D87F8B-2F39-41E6-9561-F9C505094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15" y="3469004"/>
            <a:ext cx="1673931" cy="125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744572-009B-408D-9FFD-C70F0B1C3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148" y="3718283"/>
            <a:ext cx="1527354" cy="11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6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Solutions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Herbicides</a:t>
            </a:r>
          </a:p>
          <a:p>
            <a:r>
              <a:rPr lang="en-US" dirty="0"/>
              <a:t>Insecticides</a:t>
            </a:r>
          </a:p>
          <a:p>
            <a:r>
              <a:rPr lang="en-US" dirty="0"/>
              <a:t>Bactericides</a:t>
            </a:r>
          </a:p>
          <a:p>
            <a:r>
              <a:rPr lang="en-US" dirty="0"/>
              <a:t>Fertilizers (Organic &amp; Inorganic)</a:t>
            </a:r>
          </a:p>
          <a:p>
            <a:r>
              <a:rPr lang="en-US" dirty="0"/>
              <a:t>Synthetic Chemicals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Current Solutions </a:t>
            </a:r>
            <a:r>
              <a:rPr lang="en-CA" dirty="0">
                <a:sym typeface="Wingdings" panose="05000000000000000000" pitchFamily="2" charset="2"/>
              </a:rPr>
              <a:t></a:t>
            </a:r>
            <a:r>
              <a:rPr lang="en-CA" dirty="0"/>
              <a:t> Problematics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Costly</a:t>
            </a:r>
          </a:p>
          <a:p>
            <a:r>
              <a:rPr lang="en-CA" dirty="0"/>
              <a:t>Enter food chains</a:t>
            </a:r>
          </a:p>
          <a:p>
            <a:r>
              <a:rPr lang="en-CA" dirty="0"/>
              <a:t>Damage soil &amp; groundwater supplies</a:t>
            </a:r>
          </a:p>
          <a:p>
            <a:r>
              <a:rPr lang="en-CA" dirty="0"/>
              <a:t>Altering nearby &amp; distance ecosystems</a:t>
            </a:r>
          </a:p>
          <a:p>
            <a:r>
              <a:rPr lang="en-CA" dirty="0"/>
              <a:t>Pollute rivers, lakes &amp; oceans</a:t>
            </a:r>
          </a:p>
          <a:p>
            <a:r>
              <a:rPr lang="en-CA" dirty="0"/>
              <a:t>Damage fish supplies</a:t>
            </a:r>
          </a:p>
          <a:p>
            <a:endParaRPr lang="en-CA" dirty="0"/>
          </a:p>
          <a:p>
            <a:r>
              <a:rPr lang="en-CA" dirty="0"/>
              <a:t>Organisms evolve!!!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242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ScareCrow.AI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45331F4-01EC-4FBB-944F-BA69AF28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85" y="2801954"/>
            <a:ext cx="1832460" cy="227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EDF6CA-B6D5-4307-874F-708DBB9C1143}"/>
              </a:ext>
            </a:extLst>
          </p:cNvPr>
          <p:cNvSpPr/>
          <p:nvPr/>
        </p:nvSpPr>
        <p:spPr>
          <a:xfrm>
            <a:off x="448965" y="2583665"/>
            <a:ext cx="6566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Healthy Harvest Made Accessible!</a:t>
            </a:r>
            <a:endParaRPr lang="fr-C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59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ScareCrow.AI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45331F4-01EC-4FBB-944F-BA69AF28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85" y="2801954"/>
            <a:ext cx="1832460" cy="227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D1D54B5-5BF7-4DAC-B25B-45EB9442C857}"/>
              </a:ext>
            </a:extLst>
          </p:cNvPr>
          <p:cNvSpPr txBox="1"/>
          <p:nvPr/>
        </p:nvSpPr>
        <p:spPr>
          <a:xfrm>
            <a:off x="448965" y="1808225"/>
            <a:ext cx="519197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dirty="0">
                <a:solidFill>
                  <a:schemeClr val="bg1"/>
                </a:solidFill>
              </a:rPr>
              <a:t>Our solution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chemeClr val="bg1"/>
                </a:solidFill>
              </a:rPr>
              <a:t>Cost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chemeClr val="bg1"/>
                </a:solidFill>
              </a:rPr>
              <a:t>Minimum knowledge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chemeClr val="bg1"/>
                </a:solidFill>
              </a:rPr>
              <a:t>Effortless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chemeClr val="bg1"/>
                </a:solidFill>
              </a:rPr>
              <a:t>Preventive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2E1016-61AC-4D31-9313-0C0C84F9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ScareCrow.AI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BD59F8-6DB7-4AEA-98C9-5844CBB2F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69" y="1350110"/>
            <a:ext cx="2374212" cy="1331875"/>
          </a:xfrm>
          <a:prstGeom prst="rect">
            <a:avLst/>
          </a:prstGeom>
        </p:spPr>
      </p:pic>
      <p:pic>
        <p:nvPicPr>
          <p:cNvPr id="12294" name="Picture 6" descr="Image result for plus sign">
            <a:extLst>
              <a:ext uri="{FF2B5EF4-FFF2-40B4-BE49-F238E27FC236}">
                <a16:creationId xmlns:a16="http://schemas.microsoft.com/office/drawing/2014/main" id="{920B1FB4-5E15-43E5-8295-29D2A33A9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566" y="1919538"/>
            <a:ext cx="347203" cy="34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artificial intelligence system">
            <a:extLst>
              <a:ext uri="{FF2B5EF4-FFF2-40B4-BE49-F238E27FC236}">
                <a16:creationId xmlns:a16="http://schemas.microsoft.com/office/drawing/2014/main" id="{422FEFA3-EBAD-421B-9FA7-8A7E604EA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654" y="1350110"/>
            <a:ext cx="2374212" cy="135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lated image">
            <a:extLst>
              <a:ext uri="{FF2B5EF4-FFF2-40B4-BE49-F238E27FC236}">
                <a16:creationId xmlns:a16="http://schemas.microsoft.com/office/drawing/2014/main" id="{8E9E121E-2D2D-454A-89A1-1919B2999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62" y="3424268"/>
            <a:ext cx="3365753" cy="152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mage result for green arrow image">
            <a:extLst>
              <a:ext uri="{FF2B5EF4-FFF2-40B4-BE49-F238E27FC236}">
                <a16:creationId xmlns:a16="http://schemas.microsoft.com/office/drawing/2014/main" id="{98CA270F-62FD-4123-8EB1-499C142EA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89" b="89778" l="9778" r="89778">
                        <a14:foregroundMark x1="38667" y1="6222" x2="62222" y2="5778"/>
                        <a14:foregroundMark x1="62222" y1="5778" x2="63556" y2="6222"/>
                        <a14:foregroundMark x1="36000" y1="5778" x2="59556" y2="4889"/>
                        <a14:foregroundMark x1="59556" y1="4889" x2="66222" y2="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932" y="2854946"/>
            <a:ext cx="341648" cy="48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green arrow image">
            <a:extLst>
              <a:ext uri="{FF2B5EF4-FFF2-40B4-BE49-F238E27FC236}">
                <a16:creationId xmlns:a16="http://schemas.microsoft.com/office/drawing/2014/main" id="{539BEDFA-0CDD-4E70-B844-0E09E6EE9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89" b="89778" l="9778" r="89778">
                        <a14:foregroundMark x1="38667" y1="6222" x2="62222" y2="5778"/>
                        <a14:foregroundMark x1="62222" y1="5778" x2="63556" y2="6222"/>
                        <a14:foregroundMark x1="36000" y1="5778" x2="59556" y2="4889"/>
                        <a14:foregroundMark x1="59556" y1="4889" x2="66222" y2="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176" y="2848966"/>
            <a:ext cx="341648" cy="48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827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F02301-F768-4387-BE13-C310F1F41B84}"/>
              </a:ext>
            </a:extLst>
          </p:cNvPr>
          <p:cNvSpPr txBox="1">
            <a:spLocks/>
          </p:cNvSpPr>
          <p:nvPr/>
        </p:nvSpPr>
        <p:spPr>
          <a:xfrm>
            <a:off x="601366" y="1502510"/>
            <a:ext cx="8246070" cy="3512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14 different crops species</a:t>
            </a:r>
          </a:p>
          <a:p>
            <a:r>
              <a:rPr lang="en-CA" dirty="0"/>
              <a:t>38 class labels</a:t>
            </a:r>
          </a:p>
          <a:p>
            <a:r>
              <a:rPr lang="en-CA" dirty="0"/>
              <a:t>26 different diseases</a:t>
            </a:r>
          </a:p>
          <a:p>
            <a:r>
              <a:rPr lang="en-CA" dirty="0"/>
              <a:t>Use deep learning to analyse 54k + images</a:t>
            </a:r>
          </a:p>
          <a:p>
            <a:pPr lvl="1"/>
            <a:r>
              <a:rPr lang="en-CA" dirty="0"/>
              <a:t>Dataset distributions: Train: 88% ; Test: 12%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1794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679</Words>
  <Application>Microsoft Office PowerPoint</Application>
  <PresentationFormat>Affichage à l'écran (16:9)</PresentationFormat>
  <Paragraphs>130</Paragraphs>
  <Slides>19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Healthy Harvest Made Accessible</vt:lpstr>
      <vt:lpstr>The Problematic</vt:lpstr>
      <vt:lpstr>Plants Diseases Consequences</vt:lpstr>
      <vt:lpstr>Current Solutions</vt:lpstr>
      <vt:lpstr>Current Solutions  Problematics</vt:lpstr>
      <vt:lpstr>ScareCrow.AI</vt:lpstr>
      <vt:lpstr>ScareCrow.AI</vt:lpstr>
      <vt:lpstr>ScareCrow.AI</vt:lpstr>
      <vt:lpstr>Methodology</vt:lpstr>
      <vt:lpstr>Methodology</vt:lpstr>
      <vt:lpstr>AI</vt:lpstr>
      <vt:lpstr>GUI</vt:lpstr>
      <vt:lpstr>Applications</vt:lpstr>
      <vt:lpstr>Applications -Tomato Leaf Mold</vt:lpstr>
      <vt:lpstr>Applications – Multiple Diseases</vt:lpstr>
      <vt:lpstr>Advanced Features</vt:lpstr>
      <vt:lpstr>Advanced Features</vt:lpstr>
      <vt:lpstr>Relevance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2017-07-11T20:55:37Z</dcterms:created>
  <dcterms:modified xsi:type="dcterms:W3CDTF">2019-09-15T16:46:26Z</dcterms:modified>
</cp:coreProperties>
</file>